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3" d="100"/>
          <a:sy n="193" d="100"/>
        </p:scale>
        <p:origin x="-2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careers.com/what-s-the-big-deal-about-clear-performance-expectations-1919253" TargetMode="External"/><Relationship Id="rId4" Type="http://schemas.openxmlformats.org/officeDocument/2006/relationships/hyperlink" Target="https://www.thebalancecareers.com/tips-for-better-teamwork-191922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balancecareers.com/top-principles-of-employee-empowerment-191865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4" y="990480"/>
            <a:ext cx="7583488" cy="1470025"/>
          </a:xfrm>
        </p:spPr>
        <p:txBody>
          <a:bodyPr/>
          <a:lstStyle/>
          <a:p>
            <a:r>
              <a:rPr lang="en-US" dirty="0" smtClean="0"/>
              <a:t>Recruiting and Retaining Employees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5" y="2476464"/>
            <a:ext cx="7583487" cy="387278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From New Hire to Retirement</a:t>
            </a:r>
          </a:p>
          <a:p>
            <a:endParaRPr lang="en-US" sz="4000" dirty="0"/>
          </a:p>
          <a:p>
            <a:r>
              <a:rPr lang="en-US" sz="4000" dirty="0" smtClean="0"/>
              <a:t>(With Bumps Along The Way)</a:t>
            </a:r>
          </a:p>
          <a:p>
            <a:endParaRPr lang="en-US" sz="2800" dirty="0" smtClean="0"/>
          </a:p>
          <a:p>
            <a:r>
              <a:rPr lang="en-US" dirty="0" smtClean="0"/>
              <a:t>Chris L. Wooten</a:t>
            </a:r>
          </a:p>
          <a:p>
            <a:r>
              <a:rPr lang="en-US" dirty="0" smtClean="0"/>
              <a:t>Director of Human Resources</a:t>
            </a:r>
          </a:p>
          <a:p>
            <a:r>
              <a:rPr lang="en-US" dirty="0" smtClean="0"/>
              <a:t>Lamar County School District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024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Need to GO!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Remember that 20% we just talked about?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It is difficult, but the district/administrators have to deal with problem employees so they don</a:t>
            </a:r>
            <a:r>
              <a:rPr lang="fr-FR" sz="4000" dirty="0" smtClean="0"/>
              <a:t>’</a:t>
            </a:r>
            <a:r>
              <a:rPr lang="en-US" sz="4000" dirty="0" smtClean="0"/>
              <a:t>t destroy the morale of the 80%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965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can be transient.</a:t>
            </a:r>
          </a:p>
          <a:p>
            <a:r>
              <a:rPr lang="en-US" dirty="0" smtClean="0"/>
              <a:t>They can cross state lines.</a:t>
            </a:r>
          </a:p>
          <a:p>
            <a:r>
              <a:rPr lang="en-US" dirty="0" smtClean="0"/>
              <a:t>They can go where “the grass is always greener”</a:t>
            </a:r>
          </a:p>
          <a:p>
            <a:r>
              <a:rPr lang="en-US" dirty="0" smtClean="0"/>
              <a:t>They may stay in one district their entire career.</a:t>
            </a:r>
          </a:p>
          <a:p>
            <a:r>
              <a:rPr lang="en-US" dirty="0" smtClean="0"/>
              <a:t>They many move every few years.</a:t>
            </a:r>
          </a:p>
          <a:p>
            <a:pPr marL="0" indent="0">
              <a:buNone/>
            </a:pPr>
            <a:r>
              <a:rPr lang="en-US" dirty="0" smtClean="0"/>
              <a:t>None of these changes should affect your school district, unless it is the fault of the school district or someone in the school district.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information regarding timelines.</a:t>
            </a:r>
          </a:p>
          <a:p>
            <a:r>
              <a:rPr lang="en-US" dirty="0" smtClean="0"/>
              <a:t>Encourage the employee to visit PERS.</a:t>
            </a:r>
          </a:p>
          <a:p>
            <a:r>
              <a:rPr lang="en-US" dirty="0" smtClean="0"/>
              <a:t>The employee may return to work part-time after the eligibility period.  Provide information.</a:t>
            </a:r>
          </a:p>
          <a:p>
            <a:r>
              <a:rPr lang="en-US" dirty="0" smtClean="0"/>
              <a:t>Post the open position, and it all start over again.</a:t>
            </a:r>
          </a:p>
        </p:txBody>
      </p:sp>
    </p:spTree>
    <p:extLst>
      <p:ext uri="{BB962C8B-B14F-4D97-AF65-F5344CB8AC3E}">
        <p14:creationId xmlns:p14="http://schemas.microsoft.com/office/powerpoint/2010/main" val="209103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62753"/>
            <a:ext cx="7994131" cy="1283167"/>
          </a:xfrm>
        </p:spPr>
        <p:txBody>
          <a:bodyPr/>
          <a:lstStyle/>
          <a:p>
            <a:r>
              <a:rPr lang="en-US" dirty="0" smtClean="0"/>
              <a:t>Communication skills</a:t>
            </a:r>
            <a:endParaRPr lang="en-US" dirty="0"/>
          </a:p>
        </p:txBody>
      </p:sp>
      <p:pic>
        <p:nvPicPr>
          <p:cNvPr id="4" name="funny communication skill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3564" y="1481491"/>
            <a:ext cx="7994131" cy="47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Posting open positions on the district website</a:t>
            </a:r>
          </a:p>
          <a:p>
            <a:pPr marL="0" indent="0">
              <a:buNone/>
            </a:pPr>
            <a:r>
              <a:rPr lang="en-US" dirty="0" smtClean="0"/>
              <a:t>Post open positions in the want ads</a:t>
            </a:r>
          </a:p>
          <a:p>
            <a:pPr marL="0" indent="0">
              <a:buNone/>
            </a:pPr>
            <a:r>
              <a:rPr lang="en-US" dirty="0" smtClean="0"/>
              <a:t>University/College Career Fairs</a:t>
            </a:r>
          </a:p>
          <a:p>
            <a:pPr marL="0" indent="0">
              <a:buNone/>
            </a:pPr>
            <a:r>
              <a:rPr lang="en-US" dirty="0" smtClean="0"/>
              <a:t>Visit the students in the classroom before they graduate</a:t>
            </a:r>
          </a:p>
          <a:p>
            <a:pPr marL="0" indent="0">
              <a:buNone/>
            </a:pPr>
            <a:r>
              <a:rPr lang="en-US" dirty="0" smtClean="0"/>
              <a:t>On site job fairs</a:t>
            </a:r>
          </a:p>
          <a:p>
            <a:pPr marL="0" indent="0">
              <a:buNone/>
            </a:pPr>
            <a:r>
              <a:rPr lang="en-US" dirty="0" smtClean="0"/>
              <a:t>Post on Job Hunter websites</a:t>
            </a:r>
          </a:p>
          <a:p>
            <a:pPr marL="0" indent="0">
              <a:buNone/>
            </a:pPr>
            <a:r>
              <a:rPr lang="en-US" dirty="0" smtClean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07503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ENGLISH</a:t>
            </a:r>
          </a:p>
          <a:p>
            <a:r>
              <a:rPr lang="en-US" dirty="0" smtClean="0"/>
              <a:t>SPECIAL SERVICES</a:t>
            </a:r>
          </a:p>
          <a:p>
            <a:r>
              <a:rPr lang="en-US" dirty="0" smtClean="0"/>
              <a:t>TEACHERS MOVING AWAY FROM TESTED AREA SUBJECTS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3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Educator Licensure Management System (ELMS) Enhancements to Launch in February 2019</a:t>
            </a:r>
          </a:p>
          <a:p>
            <a:r>
              <a:rPr lang="en-US" dirty="0" smtClean="0"/>
              <a:t>Teacher Shortage Survey</a:t>
            </a:r>
          </a:p>
          <a:p>
            <a:r>
              <a:rPr lang="en-US" dirty="0" smtClean="0"/>
              <a:t>Performance-Based Licensure Focus Groups</a:t>
            </a:r>
          </a:p>
        </p:txBody>
      </p:sp>
    </p:spTree>
    <p:extLst>
      <p:ext uri="{BB962C8B-B14F-4D97-AF65-F5344CB8AC3E}">
        <p14:creationId xmlns:p14="http://schemas.microsoft.com/office/powerpoint/2010/main" val="162085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Enhancements include but are not limited to the following</a:t>
            </a:r>
            <a:r>
              <a:rPr lang="en-US" dirty="0" smtClean="0">
                <a:effectLst/>
              </a:rPr>
              <a:t>: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Auto-Issuance of Select Licensure Requests: Certain licensure application requests will not require processing by a member of the Educator Licensure Team (e.g. Supplemental endorsement added by Mississippi-approved licensure test, Year-One Emergency Certificate for teacher teaching out of field, </a:t>
            </a:r>
            <a:r>
              <a:rPr lang="en-US" dirty="0" err="1">
                <a:effectLst/>
              </a:rPr>
              <a:t>Preservice</a:t>
            </a:r>
            <a:r>
              <a:rPr lang="en-US" dirty="0">
                <a:effectLst/>
              </a:rPr>
              <a:t> License for select candidates, One-Year Reinstatement of Expired Educator/Administrator License(s), etc.)</a:t>
            </a:r>
          </a:p>
          <a:p>
            <a:pPr lvl="0"/>
            <a:r>
              <a:rPr lang="en-US" dirty="0">
                <a:effectLst/>
              </a:rPr>
              <a:t>Submission of all local school district request application packets via the Mississippi Local School District’s ELMS Account</a:t>
            </a:r>
          </a:p>
          <a:p>
            <a:pPr lvl="0"/>
            <a:r>
              <a:rPr lang="en-US" dirty="0">
                <a:effectLst/>
              </a:rPr>
              <a:t>Electronic submission/upload of certain supporting licensure documentation via the applicant’s ELMS account </a:t>
            </a:r>
            <a:r>
              <a:rPr lang="en-US" b="1" dirty="0">
                <a:effectLst/>
              </a:rPr>
              <a:t>(excludes official transcripts and licensure test score reports – transcripts should continue to be submitted electronically directly from the respective institution and test score reports from testing company)</a:t>
            </a:r>
            <a:r>
              <a:rPr lang="en-US" dirty="0">
                <a:effectLst/>
              </a:rPr>
              <a:t>  </a:t>
            </a:r>
          </a:p>
          <a:p>
            <a:pPr lvl="0"/>
            <a:r>
              <a:rPr lang="en-US" dirty="0">
                <a:effectLst/>
              </a:rPr>
              <a:t>View and print documents submitted by applicant via ELMS account</a:t>
            </a:r>
          </a:p>
          <a:p>
            <a:pPr lvl="0"/>
            <a:r>
              <a:rPr lang="en-US" dirty="0">
                <a:effectLst/>
              </a:rPr>
              <a:t>Access to correspondence(s) sent to the applicant from the Division of Educator Licensure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0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Good Hiring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effectLst/>
              </a:rPr>
              <a:t>Value people</a:t>
            </a:r>
          </a:p>
          <a:p>
            <a:pPr lvl="0"/>
            <a:r>
              <a:rPr lang="en-US" dirty="0">
                <a:effectLst/>
              </a:rPr>
              <a:t>Believe in two-way, frequent effective communication and listening</a:t>
            </a:r>
          </a:p>
          <a:p>
            <a:pPr lvl="0"/>
            <a:r>
              <a:rPr lang="en-US" dirty="0">
                <a:effectLst/>
              </a:rPr>
              <a:t>Want to create an </a:t>
            </a:r>
            <a:r>
              <a:rPr lang="en-US" dirty="0">
                <a:effectLst/>
                <a:hlinkClick r:id="rId2"/>
              </a:rPr>
              <a:t>environment in which employees are empowered</a:t>
            </a:r>
            <a:r>
              <a:rPr lang="en-US" dirty="0">
                <a:effectLst/>
              </a:rPr>
              <a:t> to take charge of their jobs</a:t>
            </a:r>
          </a:p>
          <a:p>
            <a:pPr lvl="0"/>
            <a:r>
              <a:rPr lang="en-US" dirty="0">
                <a:effectLst/>
              </a:rPr>
              <a:t>Able to hold people accountable and responsible without using punitive measures</a:t>
            </a:r>
          </a:p>
          <a:p>
            <a:pPr lvl="0"/>
            <a:r>
              <a:rPr lang="en-US" dirty="0">
                <a:effectLst/>
              </a:rPr>
              <a:t>Demonstrate leadership and the </a:t>
            </a:r>
            <a:r>
              <a:rPr lang="en-US" dirty="0">
                <a:effectLst/>
                <a:hlinkClick r:id="rId3"/>
              </a:rPr>
              <a:t>ability to set a clear direction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Believe </a:t>
            </a:r>
            <a:r>
              <a:rPr lang="en-US" dirty="0">
                <a:effectLst/>
                <a:hlinkClick r:id="rId4"/>
              </a:rPr>
              <a:t>in teamwork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Place the customer at the center of their reason for existence and regard reporting staff as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0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is Hired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Interviewed</a:t>
            </a:r>
          </a:p>
          <a:p>
            <a:r>
              <a:rPr lang="en-US" dirty="0" smtClean="0"/>
              <a:t>Selected</a:t>
            </a:r>
          </a:p>
          <a:p>
            <a:r>
              <a:rPr lang="en-US" dirty="0" smtClean="0"/>
              <a:t>Background Check</a:t>
            </a:r>
          </a:p>
          <a:p>
            <a:r>
              <a:rPr lang="en-US" dirty="0" smtClean="0"/>
              <a:t>Board Approval</a:t>
            </a:r>
          </a:p>
          <a:p>
            <a:r>
              <a:rPr lang="en-US" dirty="0" smtClean="0"/>
              <a:t>DHS Child Abuse Registry</a:t>
            </a:r>
          </a:p>
          <a:p>
            <a:r>
              <a:rPr lang="en-US" dirty="0" smtClean="0"/>
              <a:t>Form I9</a:t>
            </a:r>
          </a:p>
          <a:p>
            <a:r>
              <a:rPr lang="en-US" dirty="0" smtClean="0"/>
              <a:t>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7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0" y="62753"/>
            <a:ext cx="8189507" cy="1283167"/>
          </a:xfrm>
        </p:spPr>
        <p:txBody>
          <a:bodyPr/>
          <a:lstStyle/>
          <a:p>
            <a:r>
              <a:rPr lang="en-US" dirty="0" smtClean="0"/>
              <a:t>What is the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want to find the best employees and grow them into ROCK STARS in their field.</a:t>
            </a:r>
          </a:p>
          <a:p>
            <a:pPr lvl="1"/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Business Managers</a:t>
            </a:r>
          </a:p>
          <a:p>
            <a:pPr lvl="1"/>
            <a:r>
              <a:rPr lang="en-US" dirty="0" smtClean="0"/>
              <a:t>Payroll Clerks</a:t>
            </a:r>
          </a:p>
          <a:p>
            <a:pPr lvl="1"/>
            <a:r>
              <a:rPr lang="en-US" dirty="0" smtClean="0"/>
              <a:t>Assistant Teachers</a:t>
            </a:r>
          </a:p>
          <a:p>
            <a:pPr lvl="1"/>
            <a:r>
              <a:rPr lang="en-US" dirty="0" smtClean="0"/>
              <a:t>Secretaries</a:t>
            </a:r>
          </a:p>
          <a:p>
            <a:pPr lvl="1"/>
            <a:r>
              <a:rPr lang="en-US" dirty="0" smtClean="0"/>
              <a:t>Bus Drivers</a:t>
            </a:r>
          </a:p>
          <a:p>
            <a:pPr lvl="1"/>
            <a:r>
              <a:rPr lang="en-US" dirty="0" smtClean="0"/>
              <a:t>Cafeteria workers</a:t>
            </a:r>
          </a:p>
          <a:p>
            <a:pPr marL="282575" lvl="1" indent="0">
              <a:buNone/>
            </a:pPr>
            <a:r>
              <a:rPr lang="en-US" dirty="0" smtClean="0"/>
              <a:t>And all the others that it takes to run a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20% OF YOUR EMPLOYEES</a:t>
            </a:r>
          </a:p>
          <a:p>
            <a:pPr marL="0" indent="0" algn="ctr">
              <a:buNone/>
            </a:pPr>
            <a:r>
              <a:rPr lang="en-US" sz="4000" dirty="0" smtClean="0"/>
              <a:t> WILL TAKE UP 80% </a:t>
            </a:r>
          </a:p>
          <a:p>
            <a:pPr marL="0" indent="0" algn="ctr">
              <a:buNone/>
            </a:pPr>
            <a:r>
              <a:rPr lang="en-US" sz="4000" dirty="0" smtClean="0"/>
              <a:t>OF YOUR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839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2382</TotalTime>
  <Words>470</Words>
  <Application>Microsoft Macintosh PowerPoint</Application>
  <PresentationFormat>On-screen Show (4:3)</PresentationFormat>
  <Paragraphs>81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Recruiting and Retaining Employees</vt:lpstr>
      <vt:lpstr>Recruiting</vt:lpstr>
      <vt:lpstr>Teacher Shortage</vt:lpstr>
      <vt:lpstr>MDE</vt:lpstr>
      <vt:lpstr>ELMS</vt:lpstr>
      <vt:lpstr>Make Good Hiring decisions</vt:lpstr>
      <vt:lpstr>Employee is Hired</vt:lpstr>
      <vt:lpstr>What is the goal?</vt:lpstr>
      <vt:lpstr>Reality</vt:lpstr>
      <vt:lpstr>Some Need to GO!</vt:lpstr>
      <vt:lpstr>A CAREER</vt:lpstr>
      <vt:lpstr>retirement</vt:lpstr>
      <vt:lpstr>Communication skills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Recruiting and Retaining Employees</dc:title>
  <dc:creator>Chris Wooten</dc:creator>
  <cp:lastModifiedBy>Sheryle Coaker</cp:lastModifiedBy>
  <cp:revision>13</cp:revision>
  <dcterms:created xsi:type="dcterms:W3CDTF">2019-02-05T02:47:05Z</dcterms:created>
  <dcterms:modified xsi:type="dcterms:W3CDTF">2019-02-26T05:19:09Z</dcterms:modified>
</cp:coreProperties>
</file>